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1"/>
  </p:notesMasterIdLst>
  <p:handoutMasterIdLst>
    <p:handoutMasterId r:id="rId22"/>
  </p:handoutMasterIdLst>
  <p:sldIdLst>
    <p:sldId id="256" r:id="rId8"/>
    <p:sldId id="271" r:id="rId9"/>
    <p:sldId id="322" r:id="rId10"/>
    <p:sldId id="325" r:id="rId11"/>
    <p:sldId id="326" r:id="rId12"/>
    <p:sldId id="327" r:id="rId13"/>
    <p:sldId id="332" r:id="rId14"/>
    <p:sldId id="330" r:id="rId15"/>
    <p:sldId id="331" r:id="rId16"/>
    <p:sldId id="333" r:id="rId17"/>
    <p:sldId id="328" r:id="rId18"/>
    <p:sldId id="329" r:id="rId19"/>
    <p:sldId id="334" r:id="rId20"/>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2"/>
            <p14:sldId id="325"/>
            <p14:sldId id="326"/>
            <p14:sldId id="327"/>
            <p14:sldId id="332"/>
            <p14:sldId id="330"/>
            <p14:sldId id="331"/>
            <p14:sldId id="333"/>
            <p14:sldId id="328"/>
            <p14:sldId id="329"/>
            <p14:sldId id="334"/>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8" autoAdjust="0"/>
    <p:restoredTop sz="85623" autoAdjust="0"/>
  </p:normalViewPr>
  <p:slideViewPr>
    <p:cSldViewPr>
      <p:cViewPr varScale="1">
        <p:scale>
          <a:sx n="86" d="100"/>
          <a:sy n="86" d="100"/>
        </p:scale>
        <p:origin x="1008" y="7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8527FB-FE76-4084-A4B5-73CF53F729C0}"/>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r>
              <a:rPr lang="en-US"/>
              <a:t>Day 1: Review</a:t>
            </a:r>
          </a:p>
        </p:txBody>
      </p:sp>
      <p:sp>
        <p:nvSpPr>
          <p:cNvPr id="3" name="Date Placeholder 2">
            <a:extLst>
              <a:ext uri="{FF2B5EF4-FFF2-40B4-BE49-F238E27FC236}">
                <a16:creationId xmlns:a16="http://schemas.microsoft.com/office/drawing/2014/main" id="{F568F02B-60BE-4335-BB92-C63482ECECC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0B56A58-A590-4E80-B82C-74619FEBD2E3}" type="datetimeFigureOut">
              <a:rPr lang="en-US" smtClean="0"/>
              <a:t>7/17/2019</a:t>
            </a:fld>
            <a:endParaRPr lang="en-US"/>
          </a:p>
        </p:txBody>
      </p:sp>
      <p:sp>
        <p:nvSpPr>
          <p:cNvPr id="4" name="Footer Placeholder 3">
            <a:extLst>
              <a:ext uri="{FF2B5EF4-FFF2-40B4-BE49-F238E27FC236}">
                <a16:creationId xmlns:a16="http://schemas.microsoft.com/office/drawing/2014/main" id="{6F42BD18-F090-4BB2-850A-B963921B9F2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2E43B56E-F6E0-4949-A734-CFDAEC45A37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127BCAE-15DD-4BC9-B0C3-7AE0B233AE80}" type="slidenum">
              <a:rPr lang="en-US" smtClean="0"/>
              <a:t>‹#›</a:t>
            </a:fld>
            <a:endParaRPr lang="en-US"/>
          </a:p>
        </p:txBody>
      </p:sp>
    </p:spTree>
    <p:extLst>
      <p:ext uri="{BB962C8B-B14F-4D97-AF65-F5344CB8AC3E}">
        <p14:creationId xmlns:p14="http://schemas.microsoft.com/office/powerpoint/2010/main" val="425029273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1: Review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7/17/2019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6647E0C-7E83-43EC-A4D1-094D0725F08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D87EEA3-1ED5-47DC-AF04-7F2FC4300749}"/>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some additional reading about the web …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02A0CC14-43A1-4FBD-BCB5-30404BFB342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36FA928-ECE0-4D4C-80AD-DDD69936A485}"/>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73098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13791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838412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22705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Advanced Python</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realpython.com/intro-to-python-thread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youtube.com/watch?v=2ZwuKeL0aH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Thread Basics</a:t>
            </a:r>
          </a:p>
        </p:txBody>
      </p:sp>
      <p:sp>
        <p:nvSpPr>
          <p:cNvPr id="3" name="Content Placeholder 2"/>
          <p:cNvSpPr>
            <a:spLocks noGrp="1"/>
          </p:cNvSpPr>
          <p:nvPr>
            <p:ph idx="1"/>
          </p:nvPr>
        </p:nvSpPr>
        <p:spPr>
          <a:xfrm>
            <a:off x="361950" y="1219200"/>
            <a:ext cx="3905250" cy="2362199"/>
          </a:xfrm>
        </p:spPr>
        <p:txBody>
          <a:bodyPr>
            <a:normAutofit/>
          </a:bodyPr>
          <a:lstStyle/>
          <a:p>
            <a:pPr>
              <a:buFont typeface="Arial" charset="0"/>
              <a:buChar char="•"/>
            </a:pPr>
            <a:r>
              <a:rPr lang="en-US" sz="2800" dirty="0"/>
              <a:t>Thread vs Process</a:t>
            </a:r>
          </a:p>
          <a:p>
            <a:pPr>
              <a:buFont typeface="Arial" charset="0"/>
              <a:buChar char="•"/>
            </a:pPr>
            <a:r>
              <a:rPr lang="en-US" sz="2800" dirty="0"/>
              <a:t>Single Thread Model</a:t>
            </a:r>
          </a:p>
          <a:p>
            <a:pPr>
              <a:buFont typeface="Arial" charset="0"/>
              <a:buChar char="•"/>
            </a:pPr>
            <a:r>
              <a:rPr lang="en-US" sz="2800" dirty="0"/>
              <a:t>Co-routines</a:t>
            </a:r>
          </a:p>
        </p:txBody>
      </p:sp>
      <p:pic>
        <p:nvPicPr>
          <p:cNvPr id="5" name="Picture 4">
            <a:extLst>
              <a:ext uri="{FF2B5EF4-FFF2-40B4-BE49-F238E27FC236}">
                <a16:creationId xmlns:a16="http://schemas.microsoft.com/office/drawing/2014/main" id="{F76A29FA-3A4A-476C-8C45-55B4B57B10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361950"/>
            <a:ext cx="3638550" cy="3638550"/>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A265-0F5D-459E-9B04-69EFACA8507D}"/>
              </a:ext>
            </a:extLst>
          </p:cNvPr>
          <p:cNvSpPr>
            <a:spLocks noGrp="1"/>
          </p:cNvSpPr>
          <p:nvPr>
            <p:ph type="title"/>
          </p:nvPr>
        </p:nvSpPr>
        <p:spPr/>
        <p:txBody>
          <a:bodyPr/>
          <a:lstStyle/>
          <a:p>
            <a:r>
              <a:rPr lang="en-US" dirty="0"/>
              <a:t>Signals</a:t>
            </a:r>
          </a:p>
        </p:txBody>
      </p:sp>
      <p:sp>
        <p:nvSpPr>
          <p:cNvPr id="3" name="Content Placeholder 2">
            <a:extLst>
              <a:ext uri="{FF2B5EF4-FFF2-40B4-BE49-F238E27FC236}">
                <a16:creationId xmlns:a16="http://schemas.microsoft.com/office/drawing/2014/main" id="{AA9C4327-0F92-484E-BFBB-EE1C09298D6D}"/>
              </a:ext>
            </a:extLst>
          </p:cNvPr>
          <p:cNvSpPr>
            <a:spLocks noGrp="1"/>
          </p:cNvSpPr>
          <p:nvPr>
            <p:ph idx="1"/>
          </p:nvPr>
        </p:nvSpPr>
        <p:spPr/>
        <p:txBody>
          <a:bodyPr/>
          <a:lstStyle/>
          <a:p>
            <a:r>
              <a:rPr lang="en-US" dirty="0"/>
              <a:t>Wait and notify</a:t>
            </a:r>
          </a:p>
        </p:txBody>
      </p:sp>
      <p:sp>
        <p:nvSpPr>
          <p:cNvPr id="4" name="Slide Number Placeholder 3">
            <a:extLst>
              <a:ext uri="{FF2B5EF4-FFF2-40B4-BE49-F238E27FC236}">
                <a16:creationId xmlns:a16="http://schemas.microsoft.com/office/drawing/2014/main" id="{9FC7B7F1-8FE5-46AA-A9D7-140213FDC402}"/>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Tree>
    <p:extLst>
      <p:ext uri="{BB962C8B-B14F-4D97-AF65-F5344CB8AC3E}">
        <p14:creationId xmlns:p14="http://schemas.microsoft.com/office/powerpoint/2010/main" val="759512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542B-18D4-4DCF-9218-046909394653}"/>
              </a:ext>
            </a:extLst>
          </p:cNvPr>
          <p:cNvSpPr>
            <a:spLocks noGrp="1"/>
          </p:cNvSpPr>
          <p:nvPr>
            <p:ph type="title"/>
          </p:nvPr>
        </p:nvSpPr>
        <p:spPr/>
        <p:txBody>
          <a:bodyPr/>
          <a:lstStyle/>
          <a:p>
            <a:r>
              <a:rPr lang="en-US" dirty="0"/>
              <a:t>Thread Pools</a:t>
            </a:r>
          </a:p>
        </p:txBody>
      </p:sp>
      <p:sp>
        <p:nvSpPr>
          <p:cNvPr id="3" name="Content Placeholder 2">
            <a:extLst>
              <a:ext uri="{FF2B5EF4-FFF2-40B4-BE49-F238E27FC236}">
                <a16:creationId xmlns:a16="http://schemas.microsoft.com/office/drawing/2014/main" id="{AEA8AF8A-9D0B-4AAC-B041-671B10BE3450}"/>
              </a:ext>
            </a:extLst>
          </p:cNvPr>
          <p:cNvSpPr>
            <a:spLocks noGrp="1"/>
          </p:cNvSpPr>
          <p:nvPr>
            <p:ph idx="1"/>
          </p:nvPr>
        </p:nvSpPr>
        <p:spPr/>
        <p:txBody>
          <a:bodyPr/>
          <a:lstStyle/>
          <a:p>
            <a:r>
              <a:rPr lang="en-US" dirty="0"/>
              <a:t>The built-in class</a:t>
            </a:r>
          </a:p>
        </p:txBody>
      </p:sp>
      <p:sp>
        <p:nvSpPr>
          <p:cNvPr id="4" name="Slide Number Placeholder 3">
            <a:extLst>
              <a:ext uri="{FF2B5EF4-FFF2-40B4-BE49-F238E27FC236}">
                <a16:creationId xmlns:a16="http://schemas.microsoft.com/office/drawing/2014/main" id="{0200088E-8DA3-4E64-A881-C20B10BDC389}"/>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Tree>
    <p:extLst>
      <p:ext uri="{BB962C8B-B14F-4D97-AF65-F5344CB8AC3E}">
        <p14:creationId xmlns:p14="http://schemas.microsoft.com/office/powerpoint/2010/main" val="212217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A453-E1D0-4C83-8DBD-C1C26D1B6D82}"/>
              </a:ext>
            </a:extLst>
          </p:cNvPr>
          <p:cNvSpPr>
            <a:spLocks noGrp="1"/>
          </p:cNvSpPr>
          <p:nvPr>
            <p:ph type="title"/>
          </p:nvPr>
        </p:nvSpPr>
        <p:spPr/>
        <p:txBody>
          <a:bodyPr/>
          <a:lstStyle/>
          <a:p>
            <a:r>
              <a:rPr lang="en-US" dirty="0"/>
              <a:t>Starting a new Process</a:t>
            </a:r>
          </a:p>
        </p:txBody>
      </p:sp>
      <p:sp>
        <p:nvSpPr>
          <p:cNvPr id="3" name="Content Placeholder 2">
            <a:extLst>
              <a:ext uri="{FF2B5EF4-FFF2-40B4-BE49-F238E27FC236}">
                <a16:creationId xmlns:a16="http://schemas.microsoft.com/office/drawing/2014/main" id="{67108EAB-F714-4A2B-9688-4DE6F34C34BA}"/>
              </a:ext>
            </a:extLst>
          </p:cNvPr>
          <p:cNvSpPr>
            <a:spLocks noGrp="1"/>
          </p:cNvSpPr>
          <p:nvPr>
            <p:ph idx="1"/>
          </p:nvPr>
        </p:nvSpPr>
        <p:spPr/>
        <p:txBody>
          <a:bodyPr/>
          <a:lstStyle/>
          <a:p>
            <a:r>
              <a:rPr lang="en-US" dirty="0"/>
              <a:t>Executing command lines and getting values.</a:t>
            </a:r>
          </a:p>
        </p:txBody>
      </p:sp>
      <p:sp>
        <p:nvSpPr>
          <p:cNvPr id="4" name="Slide Number Placeholder 3">
            <a:extLst>
              <a:ext uri="{FF2B5EF4-FFF2-40B4-BE49-F238E27FC236}">
                <a16:creationId xmlns:a16="http://schemas.microsoft.com/office/drawing/2014/main" id="{68153261-9CA4-46F7-9286-1F92A762AAA2}"/>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Tree>
    <p:extLst>
      <p:ext uri="{BB962C8B-B14F-4D97-AF65-F5344CB8AC3E}">
        <p14:creationId xmlns:p14="http://schemas.microsoft.com/office/powerpoint/2010/main" val="4290593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867400" cy="3124200"/>
          </a:xfrm>
        </p:spPr>
        <p:txBody>
          <a:bodyPr/>
          <a:lstStyle/>
          <a:p>
            <a:r>
              <a:rPr lang="en-US" dirty="0"/>
              <a:t>Write a program to print “Hello” in one thread and “World” in another thread.</a:t>
            </a:r>
          </a:p>
          <a:p>
            <a:r>
              <a:rPr lang="en-US" dirty="0"/>
              <a:t>The “Hello” should print once a second.</a:t>
            </a:r>
          </a:p>
          <a:p>
            <a:r>
              <a:rPr lang="en-US" dirty="0"/>
              <a:t>The “World” should print every other second.</a:t>
            </a:r>
          </a:p>
          <a:p>
            <a:r>
              <a:rPr lang="en-US" dirty="0"/>
              <a:t>Have “main” stop both threads after 60 seconds.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13</a:t>
            </a:fld>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921" y="608076"/>
            <a:ext cx="2121279" cy="3181350"/>
          </a:xfrm>
          <a:prstGeom prst="rect">
            <a:avLst/>
          </a:prstGeom>
        </p:spPr>
      </p:pic>
    </p:spTree>
    <p:extLst>
      <p:ext uri="{BB962C8B-B14F-4D97-AF65-F5344CB8AC3E}">
        <p14:creationId xmlns:p14="http://schemas.microsoft.com/office/powerpoint/2010/main" val="52710977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https://realpython.com/intro-to-python-threading/</a:t>
            </a:r>
            <a:endParaRPr lang="en-US" dirty="0"/>
          </a:p>
          <a:p>
            <a:pPr marL="0" indent="0">
              <a:buNone/>
            </a:pPr>
            <a:endParaRPr lang="en-US" dirty="0"/>
          </a:p>
          <a:p>
            <a:pPr marL="0" indent="0">
              <a:buNone/>
            </a:pPr>
            <a:r>
              <a:rPr lang="en-US" dirty="0">
                <a:hlinkClick r:id="rId4"/>
              </a:rPr>
              <a:t>https://www.youtube.com/watch?v=2ZwuKeL0aHs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E1412537-47C1-4A94-A7E3-F691ED90C360}"/>
              </a:ext>
            </a:extLst>
          </p:cNvPr>
          <p:cNvPicPr>
            <a:picLocks noChangeAspect="1"/>
          </p:cNvPicPr>
          <p:nvPr/>
        </p:nvPicPr>
        <p:blipFill>
          <a:blip r:embed="rId5"/>
          <a:stretch>
            <a:fillRect/>
          </a:stretch>
        </p:blipFill>
        <p:spPr>
          <a:xfrm>
            <a:off x="2441263" y="2604739"/>
            <a:ext cx="4261473" cy="215207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The Need for Concurrency</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dirty="0"/>
              <a:t>The CPU spends a lot of time waiting for something to do. When you are typing your email, the time between keystrokes is an eternity to the CPU. Need to be able to fill the gaps with other tasks.</a:t>
            </a:r>
          </a:p>
          <a:p>
            <a:pPr marL="0" indent="0">
              <a:buNone/>
            </a:pPr>
            <a:endParaRPr lang="en-US" dirty="0"/>
          </a:p>
          <a:p>
            <a:pPr marL="0" indent="0">
              <a:buNone/>
            </a:pPr>
            <a:r>
              <a:rPr lang="en-US" dirty="0"/>
              <a:t>Cooperate with the OS. You run for awhile and then return to the OS. Then the OS calls you some more. You are responsible for giving up the ball. Windows 1.0. GUI event programming we will look at.</a:t>
            </a:r>
          </a:p>
          <a:p>
            <a:pPr marL="0" indent="0">
              <a:buNone/>
            </a:pPr>
            <a:endParaRPr lang="en-US" dirty="0"/>
          </a:p>
          <a:p>
            <a:pPr marL="0" indent="0">
              <a:buNone/>
            </a:pPr>
            <a:r>
              <a:rPr lang="en-US" dirty="0"/>
              <a:t>Tricky to remember where you are in your code with locals on the stack.</a:t>
            </a:r>
          </a:p>
          <a:p>
            <a:pPr marL="0" indent="0">
              <a:buNone/>
            </a:pPr>
            <a:endParaRPr lang="en-US" dirty="0"/>
          </a:p>
          <a:p>
            <a:pPr marL="0" indent="0">
              <a:buNone/>
            </a:pPr>
            <a:r>
              <a:rPr lang="en-US" dirty="0"/>
              <a:t>JavaScript V8 … single thread. But JS has a richer scope to access locals.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571771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Interrupts and Time Slice</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dirty="0"/>
              <a:t>The computer already deals with interrupts from the hardware. Automatically stacks all the variables and jumps to a handler. Then restores and continues as before. Like when a key is pressed. Other keys might come in from the hardware. Must rapidly cache them. Critical sections you want to turn interrupts off. Like when I take a key out of the buffer. These concepts evolve into threads.</a:t>
            </a:r>
          </a:p>
          <a:p>
            <a:pPr marL="0" indent="0">
              <a:buNone/>
            </a:pPr>
            <a:endParaRPr lang="en-US" dirty="0"/>
          </a:p>
          <a:p>
            <a:pPr marL="0" indent="0">
              <a:buNone/>
            </a:pPr>
            <a:r>
              <a:rPr lang="en-US" dirty="0"/>
              <a:t>Run a little in program A. Stack everything. Run a little in program B. Stack everything. Switch back and forth. Fast enough the two appear to be running at the same time – especially given that the code is usually waiting for something to do. (Disk drives are slow). But if you have lots of active threads, you’ll notice the slowdown. We’ll see that shortly.</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78835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Processes and Threads</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sz="1400" dirty="0"/>
              <a:t>Time-slicing processes. Your computer is running multiple processes. Each process has its own isolated memory space. OS swaps the processes in and out and can run them on different processors. If a process croaks, the OS tears its memory down and it is gone. No big deal.</a:t>
            </a:r>
          </a:p>
          <a:p>
            <a:pPr marL="0" indent="0">
              <a:buNone/>
            </a:pPr>
            <a:endParaRPr lang="en-US" sz="1400" dirty="0"/>
          </a:p>
          <a:p>
            <a:pPr marL="0" indent="0">
              <a:buNone/>
            </a:pPr>
            <a:r>
              <a:rPr lang="en-US" sz="1400" dirty="0"/>
              <a:t>Communication: sockets, files, high-level stuff.</a:t>
            </a:r>
          </a:p>
          <a:p>
            <a:pPr marL="0" indent="0">
              <a:buNone/>
            </a:pPr>
            <a:endParaRPr lang="en-US" sz="1400" dirty="0"/>
          </a:p>
          <a:p>
            <a:pPr marL="0" indent="0">
              <a:buNone/>
            </a:pPr>
            <a:r>
              <a:rPr lang="en-US" sz="1400" dirty="0"/>
              <a:t>You provide a “main” for your process to start with and the CPU starts running there. A thread allows you to give a second main – a second entry point – and the CPU will switch between the two (or three or however many). The two share the same process – the same memory except for the STACK. Each thread has its own stack (we’ll see shortly).</a:t>
            </a:r>
          </a:p>
          <a:p>
            <a:pPr marL="0" indent="0">
              <a:buNone/>
            </a:pPr>
            <a:endParaRPr lang="en-US" sz="1400" dirty="0"/>
          </a:p>
          <a:p>
            <a:pPr marL="0" indent="0">
              <a:buNone/>
            </a:pPr>
            <a:r>
              <a:rPr lang="en-US" sz="1400" dirty="0"/>
              <a:t>Communication: share memory! Can write on each other’s objects. Must be careful here, and the OS provides ways for the threads to lock each other out (like the interrupt earlier) and to signal one another as needed.</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154798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Starting a Thread</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10" name="Content Placeholder 9">
            <a:extLst>
              <a:ext uri="{FF2B5EF4-FFF2-40B4-BE49-F238E27FC236}">
                <a16:creationId xmlns:a16="http://schemas.microsoft.com/office/drawing/2014/main" id="{63075EE4-3DE0-4224-B581-9D4B02D02D16}"/>
              </a:ext>
            </a:extLst>
          </p:cNvPr>
          <p:cNvSpPr>
            <a:spLocks noGrp="1"/>
          </p:cNvSpPr>
          <p:nvPr>
            <p:ph idx="1"/>
          </p:nvPr>
        </p:nvSpPr>
        <p:spPr/>
        <p:txBody>
          <a:bodyPr/>
          <a:lstStyle/>
          <a:p>
            <a:pPr marL="0" indent="0">
              <a:buNone/>
            </a:pPr>
            <a:r>
              <a:rPr lang="en-US" dirty="0"/>
              <a:t>Basics of starting a thread.</a:t>
            </a:r>
          </a:p>
          <a:p>
            <a:pPr marL="0" indent="0">
              <a:buNone/>
            </a:pPr>
            <a:r>
              <a:rPr lang="en-US" dirty="0"/>
              <a:t>Introduce </a:t>
            </a:r>
            <a:r>
              <a:rPr lang="en-US" dirty="0" err="1"/>
              <a:t>time.sleep</a:t>
            </a:r>
            <a:r>
              <a:rPr lang="en-US" dirty="0"/>
              <a: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677345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6C90-49A5-408F-83FE-43DDC7AA6C4E}"/>
              </a:ext>
            </a:extLst>
          </p:cNvPr>
          <p:cNvSpPr>
            <a:spLocks noGrp="1"/>
          </p:cNvSpPr>
          <p:nvPr>
            <p:ph type="title"/>
          </p:nvPr>
        </p:nvSpPr>
        <p:spPr/>
        <p:txBody>
          <a:bodyPr/>
          <a:lstStyle/>
          <a:p>
            <a:r>
              <a:rPr lang="en-US" dirty="0"/>
              <a:t>Thread Monitor Methods</a:t>
            </a:r>
          </a:p>
        </p:txBody>
      </p:sp>
      <p:sp>
        <p:nvSpPr>
          <p:cNvPr id="3" name="Content Placeholder 2">
            <a:extLst>
              <a:ext uri="{FF2B5EF4-FFF2-40B4-BE49-F238E27FC236}">
                <a16:creationId xmlns:a16="http://schemas.microsoft.com/office/drawing/2014/main" id="{9E28F8D1-A8B0-4D9A-BBBA-3D8047A3A765}"/>
              </a:ext>
            </a:extLst>
          </p:cNvPr>
          <p:cNvSpPr>
            <a:spLocks noGrp="1"/>
          </p:cNvSpPr>
          <p:nvPr>
            <p:ph idx="1"/>
          </p:nvPr>
        </p:nvSpPr>
        <p:spPr/>
        <p:txBody>
          <a:bodyPr/>
          <a:lstStyle/>
          <a:p>
            <a:r>
              <a:rPr lang="en-US" dirty="0"/>
              <a:t>Priority, interrupt, </a:t>
            </a:r>
            <a:r>
              <a:rPr lang="en-US" dirty="0" err="1"/>
              <a:t>etc</a:t>
            </a:r>
            <a:endParaRPr lang="en-US" dirty="0"/>
          </a:p>
        </p:txBody>
      </p:sp>
      <p:sp>
        <p:nvSpPr>
          <p:cNvPr id="4" name="Slide Number Placeholder 3">
            <a:extLst>
              <a:ext uri="{FF2B5EF4-FFF2-40B4-BE49-F238E27FC236}">
                <a16:creationId xmlns:a16="http://schemas.microsoft.com/office/drawing/2014/main" id="{4DF04B1B-AFEE-460C-BD52-D4D16AF830C7}"/>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Tree>
    <p:extLst>
      <p:ext uri="{BB962C8B-B14F-4D97-AF65-F5344CB8AC3E}">
        <p14:creationId xmlns:p14="http://schemas.microsoft.com/office/powerpoint/2010/main" val="2697651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D4E2-4C04-4F99-AC5C-583EBF94FAD6}"/>
              </a:ext>
            </a:extLst>
          </p:cNvPr>
          <p:cNvSpPr>
            <a:spLocks noGrp="1"/>
          </p:cNvSpPr>
          <p:nvPr>
            <p:ph type="title"/>
          </p:nvPr>
        </p:nvSpPr>
        <p:spPr/>
        <p:txBody>
          <a:bodyPr/>
          <a:lstStyle/>
          <a:p>
            <a:r>
              <a:rPr lang="en-US" dirty="0"/>
              <a:t>Sharing the Heap</a:t>
            </a:r>
          </a:p>
        </p:txBody>
      </p:sp>
      <p:sp>
        <p:nvSpPr>
          <p:cNvPr id="3" name="Content Placeholder 2">
            <a:extLst>
              <a:ext uri="{FF2B5EF4-FFF2-40B4-BE49-F238E27FC236}">
                <a16:creationId xmlns:a16="http://schemas.microsoft.com/office/drawing/2014/main" id="{906B4F9E-98FC-4068-9F60-678C73A63C03}"/>
              </a:ext>
            </a:extLst>
          </p:cNvPr>
          <p:cNvSpPr>
            <a:spLocks noGrp="1"/>
          </p:cNvSpPr>
          <p:nvPr>
            <p:ph idx="1"/>
          </p:nvPr>
        </p:nvSpPr>
        <p:spPr/>
        <p:txBody>
          <a:bodyPr/>
          <a:lstStyle/>
          <a:p>
            <a:r>
              <a:rPr lang="en-US" dirty="0"/>
              <a:t>The problem here. Show the walking-on-each-other.</a:t>
            </a:r>
          </a:p>
        </p:txBody>
      </p:sp>
      <p:sp>
        <p:nvSpPr>
          <p:cNvPr id="4" name="Slide Number Placeholder 3">
            <a:extLst>
              <a:ext uri="{FF2B5EF4-FFF2-40B4-BE49-F238E27FC236}">
                <a16:creationId xmlns:a16="http://schemas.microsoft.com/office/drawing/2014/main" id="{BCE3212C-D262-44DD-B9A2-2D4FE507C7A2}"/>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Tree>
    <p:extLst>
      <p:ext uri="{BB962C8B-B14F-4D97-AF65-F5344CB8AC3E}">
        <p14:creationId xmlns:p14="http://schemas.microsoft.com/office/powerpoint/2010/main" val="3842177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9454-634F-4514-AEB3-9E6DAAFB63D3}"/>
              </a:ext>
            </a:extLst>
          </p:cNvPr>
          <p:cNvSpPr>
            <a:spLocks noGrp="1"/>
          </p:cNvSpPr>
          <p:nvPr>
            <p:ph type="title"/>
          </p:nvPr>
        </p:nvSpPr>
        <p:spPr/>
        <p:txBody>
          <a:bodyPr/>
          <a:lstStyle/>
          <a:p>
            <a:r>
              <a:rPr lang="en-US" dirty="0"/>
              <a:t>Exclusion</a:t>
            </a:r>
          </a:p>
        </p:txBody>
      </p:sp>
      <p:sp>
        <p:nvSpPr>
          <p:cNvPr id="3" name="Content Placeholder 2">
            <a:extLst>
              <a:ext uri="{FF2B5EF4-FFF2-40B4-BE49-F238E27FC236}">
                <a16:creationId xmlns:a16="http://schemas.microsoft.com/office/drawing/2014/main" id="{4F9B46D6-239A-43A4-A346-7366588E5124}"/>
              </a:ext>
            </a:extLst>
          </p:cNvPr>
          <p:cNvSpPr>
            <a:spLocks noGrp="1"/>
          </p:cNvSpPr>
          <p:nvPr>
            <p:ph idx="1"/>
          </p:nvPr>
        </p:nvSpPr>
        <p:spPr/>
        <p:txBody>
          <a:bodyPr/>
          <a:lstStyle/>
          <a:p>
            <a:r>
              <a:rPr lang="en-US" dirty="0"/>
              <a:t>This fixes the problem</a:t>
            </a:r>
          </a:p>
        </p:txBody>
      </p:sp>
      <p:sp>
        <p:nvSpPr>
          <p:cNvPr id="4" name="Slide Number Placeholder 3">
            <a:extLst>
              <a:ext uri="{FF2B5EF4-FFF2-40B4-BE49-F238E27FC236}">
                <a16:creationId xmlns:a16="http://schemas.microsoft.com/office/drawing/2014/main" id="{5803FA3D-13B8-4E72-8A6C-F4523FC0DA57}"/>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Tree>
    <p:extLst>
      <p:ext uri="{BB962C8B-B14F-4D97-AF65-F5344CB8AC3E}">
        <p14:creationId xmlns:p14="http://schemas.microsoft.com/office/powerpoint/2010/main" val="73910826"/>
      </p:ext>
    </p:extLst>
  </p:cSld>
  <p:clrMapOvr>
    <a:masterClrMapping/>
  </p:clrMapOvr>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11257</TotalTime>
  <Words>670</Words>
  <Application>Microsoft Office PowerPoint</Application>
  <PresentationFormat>On-screen Show (16:9)</PresentationFormat>
  <Paragraphs>86</Paragraphs>
  <Slides>13</Slides>
  <Notes>7</Notes>
  <HiddenSlides>0</HiddenSlides>
  <MMClips>0</MMClips>
  <ScaleCrop>false</ScaleCrop>
  <HeadingPairs>
    <vt:vector size="6" baseType="variant">
      <vt:variant>
        <vt:lpstr>Fonts Used</vt:lpstr>
      </vt:variant>
      <vt:variant>
        <vt:i4>3</vt:i4>
      </vt:variant>
      <vt:variant>
        <vt:lpstr>Theme</vt:lpstr>
      </vt:variant>
      <vt:variant>
        <vt:i4>7</vt:i4>
      </vt:variant>
      <vt:variant>
        <vt:lpstr>Slide Titles</vt:lpstr>
      </vt:variant>
      <vt:variant>
        <vt:i4>13</vt:i4>
      </vt:variant>
    </vt:vector>
  </HeadingPairs>
  <TitlesOfParts>
    <vt:vector size="23" baseType="lpstr">
      <vt:lpstr>Arial</vt:lpstr>
      <vt:lpstr>Calibri</vt:lpstr>
      <vt:lpstr>Palatino Linotype</vt:lpstr>
      <vt:lpstr>First Slide</vt:lpstr>
      <vt:lpstr>Additional Material</vt:lpstr>
      <vt:lpstr>Class</vt:lpstr>
      <vt:lpstr>Tinker</vt:lpstr>
      <vt:lpstr>Exercise</vt:lpstr>
      <vt:lpstr>Solution</vt:lpstr>
      <vt:lpstr>Quiz</vt:lpstr>
      <vt:lpstr>Thread Basics</vt:lpstr>
      <vt:lpstr>See Also</vt:lpstr>
      <vt:lpstr>The Need for Concurrency</vt:lpstr>
      <vt:lpstr>Interrupts and Time Slice</vt:lpstr>
      <vt:lpstr>Processes and Threads</vt:lpstr>
      <vt:lpstr>Starting a Thread</vt:lpstr>
      <vt:lpstr>Thread Monitor Methods</vt:lpstr>
      <vt:lpstr>Sharing the Heap</vt:lpstr>
      <vt:lpstr>Exclusion</vt:lpstr>
      <vt:lpstr>Signals</vt:lpstr>
      <vt:lpstr>Thread Pools</vt:lpstr>
      <vt:lpstr>Starting a new Process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395</cp:revision>
  <cp:lastPrinted>2018-07-29T22:11:05Z</cp:lastPrinted>
  <dcterms:created xsi:type="dcterms:W3CDTF">2015-07-04T21:12:26Z</dcterms:created>
  <dcterms:modified xsi:type="dcterms:W3CDTF">2019-07-18T00:36:52Z</dcterms:modified>
</cp:coreProperties>
</file>